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1" r:id="rId2"/>
  </p:sldMasterIdLst>
  <p:notesMasterIdLst>
    <p:notesMasterId r:id="rId18"/>
  </p:notesMasterIdLst>
  <p:handoutMasterIdLst>
    <p:handoutMasterId r:id="rId19"/>
  </p:handoutMasterIdLst>
  <p:sldIdLst>
    <p:sldId id="663" r:id="rId3"/>
    <p:sldId id="593" r:id="rId4"/>
    <p:sldId id="675" r:id="rId5"/>
    <p:sldId id="676" r:id="rId6"/>
    <p:sldId id="600" r:id="rId7"/>
    <p:sldId id="671" r:id="rId8"/>
    <p:sldId id="672" r:id="rId9"/>
    <p:sldId id="635" r:id="rId10"/>
    <p:sldId id="669" r:id="rId11"/>
    <p:sldId id="667" r:id="rId12"/>
    <p:sldId id="677" r:id="rId13"/>
    <p:sldId id="668" r:id="rId14"/>
    <p:sldId id="647" r:id="rId15"/>
    <p:sldId id="637" r:id="rId16"/>
    <p:sldId id="654" r:id="rId17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5E9BD"/>
    <a:srgbClr val="339933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120" y="-4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25.08.2017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25.08.2017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739382"/>
            <a:ext cx="7015162" cy="108346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286000"/>
            <a:ext cx="7015162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6219"/>
            <a:ext cx="1827212" cy="42302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26219"/>
            <a:ext cx="5334000" cy="42302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739381"/>
            <a:ext cx="7015162" cy="108346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286000"/>
            <a:ext cx="7015162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2C6E77-4A36-415B-AC1A-D702065E6F45}" type="datetime1">
              <a:rPr lang="fr-FR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3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3D206-8A03-4A7A-8C2A-B26D7567AA15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7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0CC4F-7B59-4EB4-BCA9-65E48FB8458D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0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370410"/>
            <a:ext cx="3579812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370410"/>
            <a:ext cx="35814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E7091-4858-4F98-8353-541C2AE1A1D2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5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50958-047B-4A12-BF39-0F6098FFA47D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3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FDFC8-7730-4172-8867-40E2AA262265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D6F17-35B7-4002-BB15-9A46C6E1D596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9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5CBF-032A-4686-8249-5C239D90B6F0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3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E1C7-C2EB-4D8A-93B7-8E1553314CF0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4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27DCD-B7B5-4CC7-8004-278B4C78AB14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0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6219"/>
            <a:ext cx="1827212" cy="42302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26219"/>
            <a:ext cx="5334000" cy="42302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2220-E5F8-4EC4-A301-DA7532841317}" type="datetime1">
              <a:rPr lang="fr-FR" smtClean="0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2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171450"/>
            <a:ext cx="4754880" cy="474345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ru-RU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171450"/>
            <a:ext cx="3200400" cy="2857500"/>
          </a:xfrm>
        </p:spPr>
        <p:txBody>
          <a:bodyPr tIns="91440" bIns="91440" anchor="t"/>
          <a:lstStyle>
            <a:lvl1pPr marL="0" marR="0" indent="0" algn="l" eaLnBrk="1" latinLnBrk="0" hangingPunct="1">
              <a:buFontTx/>
              <a:buNone/>
              <a:defRPr kumimoji="0" lang="ru-RU" sz="20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41BC2C3D-8F74-45F7-A4A5-2A8609FBFAC2}" type="datetime1">
              <a:rPr lang="fr-FR">
                <a:solidFill>
                  <a:srgbClr val="FFFFFF"/>
                </a:solidFill>
              </a:rPr>
              <a:pPr algn="r"/>
              <a:t>25/08/2017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9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370410"/>
            <a:ext cx="3579812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370410"/>
            <a:ext cx="35814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26219"/>
            <a:ext cx="73136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370410"/>
            <a:ext cx="73136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25/08/2017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26219"/>
            <a:ext cx="73136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370410"/>
            <a:ext cx="73136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FC4A1FA4-4888-4542-9AA7-1D55E2E81CFC}" type="datetime1">
              <a:rPr lang="fr-FR">
                <a:solidFill>
                  <a:srgbClr val="000000"/>
                </a:solidFill>
              </a:rPr>
              <a:pPr>
                <a:defRPr/>
              </a:pPr>
              <a:t>25/08/2017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84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853852"/>
            <a:ext cx="8493599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3795886"/>
            <a:ext cx="6400800" cy="10801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971586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Об итогах государственной итоговой аттестации </a:t>
            </a:r>
            <a:endParaRPr lang="ru-RU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в 2017 году</a:t>
            </a: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81" y="171450"/>
            <a:ext cx="7371676" cy="685800"/>
          </a:xfrm>
        </p:spPr>
        <p:txBody>
          <a:bodyPr/>
          <a:lstStyle/>
          <a:p>
            <a:pPr algn="ctr"/>
            <a:r>
              <a:rPr lang="ru-RU" sz="2100" b="1" dirty="0">
                <a:latin typeface="+mn-lt"/>
              </a:rPr>
              <a:t>ДОЛЯ ВЫСОКОБАЛЛЬНЫХ РАБОТ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240971"/>
              </p:ext>
            </p:extLst>
          </p:nvPr>
        </p:nvGraphicFramePr>
        <p:xfrm>
          <a:off x="611562" y="1203605"/>
          <a:ext cx="7920879" cy="245786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21171"/>
                <a:gridCol w="1896576"/>
                <a:gridCol w="1901566"/>
                <a:gridCol w="1901566"/>
              </a:tblGrid>
              <a:tr h="974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</a:t>
                      </a:r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</a:t>
                      </a:r>
                      <a:r>
                        <a:rPr lang="ru-RU" sz="1400" b="1" u="none" strike="noStrike" dirty="0" smtClean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Математика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7,4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8,8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7,17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</a:t>
                      </a:r>
                      <a:r>
                        <a:rPr lang="ru-RU" sz="1400" b="1" u="none" strike="noStrike" dirty="0" smtClean="0">
                          <a:effectLst/>
                        </a:rPr>
                        <a:t>изика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7,0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6,3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5,31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8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3970"/>
            <a:ext cx="7532340" cy="857250"/>
          </a:xfrm>
        </p:spPr>
        <p:txBody>
          <a:bodyPr>
            <a:noAutofit/>
          </a:bodyPr>
          <a:lstStyle/>
          <a:p>
            <a:pPr algn="ctr"/>
            <a:r>
              <a:rPr lang="ru-RU" sz="28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Рейтинг по результатам </a:t>
            </a:r>
            <a:r>
              <a:rPr lang="ru-RU" sz="28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ЕГЭ </a:t>
            </a:r>
            <a:br>
              <a:rPr lang="ru-RU" sz="28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математике</a:t>
            </a:r>
            <a:endParaRPr lang="ru-RU" sz="2800" b="1" kern="1200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59701"/>
              </p:ext>
            </p:extLst>
          </p:nvPr>
        </p:nvGraphicFramePr>
        <p:xfrm>
          <a:off x="971600" y="1297225"/>
          <a:ext cx="3816424" cy="2739866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908212"/>
                <a:gridCol w="1908212"/>
              </a:tblGrid>
              <a:tr h="3913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IT-лицей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СОШИ "</a:t>
                      </a:r>
                      <a:r>
                        <a:rPr lang="ru-RU" sz="120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СОлНЦе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К(П)ФУ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Лицей-интернат №7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№175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8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Инж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КНИТУ КАИ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005246"/>
              </p:ext>
            </p:extLst>
          </p:nvPr>
        </p:nvGraphicFramePr>
        <p:xfrm>
          <a:off x="5004048" y="1275609"/>
          <a:ext cx="3816424" cy="2698944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908212"/>
                <a:gridCol w="1908212"/>
              </a:tblGrid>
              <a:tr h="3913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математике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№77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39,0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99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38,4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 38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37,8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71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37,5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43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37,0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82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37,0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60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35,7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13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33,7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119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32,6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41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27,6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2440" y="473199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fr-CA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Физика 2017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277886"/>
              </p:ext>
            </p:extLst>
          </p:nvPr>
        </p:nvGraphicFramePr>
        <p:xfrm>
          <a:off x="899591" y="1203600"/>
          <a:ext cx="7784033" cy="3434779"/>
        </p:xfrm>
        <a:graphic>
          <a:graphicData uri="http://schemas.openxmlformats.org/drawingml/2006/table">
            <a:tbl>
              <a:tblPr/>
              <a:tblGrid>
                <a:gridCol w="628456"/>
                <a:gridCol w="650507"/>
                <a:gridCol w="650507"/>
                <a:gridCol w="650507"/>
                <a:gridCol w="650507"/>
                <a:gridCol w="650507"/>
                <a:gridCol w="650507"/>
                <a:gridCol w="650507"/>
                <a:gridCol w="650507"/>
                <a:gridCol w="650507"/>
                <a:gridCol w="650507"/>
                <a:gridCol w="650507"/>
              </a:tblGrid>
              <a:tr h="853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28,1%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6693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879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26,4%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13085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5629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9768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29,0%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16919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62,90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24,7%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12592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14494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55,11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26,7%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79180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56,96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6216" marR="6216" marT="6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9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12" y="465524"/>
            <a:ext cx="7262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участников, не преодолевших минимальный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порог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сравнении с РТ и РФ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962072"/>
              </p:ext>
            </p:extLst>
          </p:nvPr>
        </p:nvGraphicFramePr>
        <p:xfrm>
          <a:off x="755576" y="1275607"/>
          <a:ext cx="8064896" cy="2660735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517123"/>
                <a:gridCol w="1872864"/>
                <a:gridCol w="1723035"/>
                <a:gridCol w="1951874"/>
              </a:tblGrid>
              <a:tr h="7058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2016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Казань 2017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РТ,2017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3,0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0,07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0,08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0,9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0,58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681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3193" y="122468"/>
            <a:ext cx="7262132" cy="1177243"/>
          </a:xfrm>
          <a:prstGeom prst="rect">
            <a:avLst/>
          </a:prstGeom>
        </p:spPr>
        <p:txBody>
          <a:bodyPr wrap="square" lIns="68504" tIns="34289" rIns="68504" bIns="34289">
            <a:spAutoFit/>
          </a:bodyPr>
          <a:lstStyle/>
          <a:p>
            <a:pPr lvl="0" algn="ctr">
              <a:defRPr/>
            </a:pPr>
            <a:r>
              <a:rPr lang="ru-RU" sz="2100" b="1" dirty="0">
                <a:solidFill>
                  <a:srgbClr val="FFFFFF"/>
                </a:solidFill>
                <a:latin typeface="Arial"/>
              </a:rPr>
              <a:t>ДОЛЯ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участников, не преодолевших минимальный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порог за 2015-2017 гг.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defTabSz="342443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FFFFFF"/>
                </a:solidFill>
                <a:latin typeface="Arial"/>
              </a:rPr>
              <a:t>ПОРОГ</a:t>
            </a:r>
            <a:r>
              <a:rPr lang="ru-RU" sz="2400" b="1" dirty="0">
                <a:solidFill>
                  <a:srgbClr val="FFFFFF"/>
                </a:solidFill>
                <a:latin typeface="Arial"/>
              </a:rPr>
              <a:t>,  В СРАВНЕНИИ ЗА 3 ГОДА</a:t>
            </a:r>
            <a:endParaRPr lang="ru-RU" sz="240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794256"/>
              </p:ext>
            </p:extLst>
          </p:nvPr>
        </p:nvGraphicFramePr>
        <p:xfrm>
          <a:off x="724379" y="1419622"/>
          <a:ext cx="7736053" cy="243642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796232"/>
                <a:gridCol w="2267413"/>
                <a:gridCol w="1944216"/>
                <a:gridCol w="1728192"/>
              </a:tblGrid>
              <a:tr h="651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Казань 2017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П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2,6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Б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Физика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786920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800" b="1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СПАСИБО ЗА ВНИМАНИЕ</a:t>
            </a:r>
            <a:endParaRPr lang="ru-RU" sz="4800" kern="0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73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Сравнительные результаты ОГЭ(средняя оценка)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451446"/>
              </p:ext>
            </p:extLst>
          </p:nvPr>
        </p:nvGraphicFramePr>
        <p:xfrm>
          <a:off x="827585" y="1203599"/>
          <a:ext cx="7848870" cy="2228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216"/>
                <a:gridCol w="2214263"/>
                <a:gridCol w="1944216"/>
                <a:gridCol w="1584175"/>
              </a:tblGrid>
              <a:tr h="4579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Средняя оценка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54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3,99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3,93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 ОГЭ 2017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330351"/>
              </p:ext>
            </p:extLst>
          </p:nvPr>
        </p:nvGraphicFramePr>
        <p:xfrm>
          <a:off x="827584" y="1131592"/>
          <a:ext cx="7856040" cy="4488249"/>
        </p:xfrm>
        <a:graphic>
          <a:graphicData uri="http://schemas.openxmlformats.org/drawingml/2006/table">
            <a:tbl>
              <a:tblPr/>
              <a:tblGrid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  <a:gridCol w="523736"/>
              </a:tblGrid>
              <a:tr h="1286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/предмет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 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"4"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"3"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баллов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Усп-ть, 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Кач-во, 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 2016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154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2,73%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16529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97,27%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24777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96,4%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14301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86,79%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98,3%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23361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93,25%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29784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98,61%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82,89%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35775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99,67%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89,06%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41536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89,53%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9587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97,8%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5697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186063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99,38%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87,87%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9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26219"/>
            <a:ext cx="7712025" cy="689347"/>
          </a:xfrm>
        </p:spPr>
        <p:txBody>
          <a:bodyPr/>
          <a:lstStyle/>
          <a:p>
            <a:pPr algn="ctr"/>
            <a:r>
              <a:rPr lang="ru-RU" dirty="0" smtClean="0"/>
              <a:t>Физика ОГЭ 2017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96814"/>
              </p:ext>
            </p:extLst>
          </p:nvPr>
        </p:nvGraphicFramePr>
        <p:xfrm>
          <a:off x="611554" y="915566"/>
          <a:ext cx="8136915" cy="3995825"/>
        </p:xfrm>
        <a:graphic>
          <a:graphicData uri="http://schemas.openxmlformats.org/drawingml/2006/table">
            <a:tbl>
              <a:tblPr/>
              <a:tblGrid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  <a:gridCol w="542461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/предмет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 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"4"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"3"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количество баллов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Усп-ть, 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Кач-во, 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 2016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70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97,79%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54,14%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8344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82,26%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54,26%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18,3%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6766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61,82%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7087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99,66%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77,32%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7776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78,37%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9799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1712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41285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3,93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99,71%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72,49%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095" marR="6095" marT="6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Доля выпускников 9 классов,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582480"/>
              </p:ext>
            </p:extLst>
          </p:nvPr>
        </p:nvGraphicFramePr>
        <p:xfrm>
          <a:off x="1403648" y="1059584"/>
          <a:ext cx="7233987" cy="350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970"/>
                <a:gridCol w="914641"/>
                <a:gridCol w="997792"/>
                <a:gridCol w="997792"/>
                <a:gridCol w="997792"/>
              </a:tblGrid>
              <a:tr h="651375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Авиастроительный,</a:t>
                      </a:r>
                    </a:p>
                    <a:p>
                      <a:r>
                        <a:rPr lang="ru-RU" sz="1400" dirty="0" smtClean="0"/>
                        <a:t>Ново-Савиновский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1,91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1,05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Вахитовский</a:t>
                      </a:r>
                      <a:r>
                        <a:rPr lang="ru-RU" sz="1400" dirty="0" smtClean="0"/>
                        <a:t>, Приволжский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0,32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1,57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Советский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2,39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Кировский,Московский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г.Казань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4,69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РТ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2,29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2,59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9,05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ЕГЭ 2017</a:t>
            </a:r>
            <a:r>
              <a:rPr lang="ru-RU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профиль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201790"/>
              </p:ext>
            </p:extLst>
          </p:nvPr>
        </p:nvGraphicFramePr>
        <p:xfrm>
          <a:off x="1043609" y="1275601"/>
          <a:ext cx="7640017" cy="3312372"/>
        </p:xfrm>
        <a:graphic>
          <a:graphicData uri="http://schemas.openxmlformats.org/drawingml/2006/table">
            <a:tbl>
              <a:tblPr/>
              <a:tblGrid>
                <a:gridCol w="673077"/>
                <a:gridCol w="696694"/>
                <a:gridCol w="696694"/>
                <a:gridCol w="696694"/>
                <a:gridCol w="696694"/>
                <a:gridCol w="696694"/>
                <a:gridCol w="696694"/>
                <a:gridCol w="696694"/>
                <a:gridCol w="696694"/>
                <a:gridCol w="696694"/>
                <a:gridCol w="696694"/>
              </a:tblGrid>
              <a:tr h="83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Район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Кол-во выпускников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Кол-во участников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% участия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Ниже </a:t>
                      </a:r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min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От 80 до 100 баллов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Общий балл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Средний балл 2016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Средний балл 2017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А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308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70,5%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4,5%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5,2%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16047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52,6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52,10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Н-С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879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588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66,9%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4,6%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7,0%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31520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55,3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53,61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К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451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238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52,8%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3,8%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3,4%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12129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48,3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50,96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М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690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428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62,0%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4,4%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5,6%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24044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57,5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56,18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В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929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611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65,8%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2,6%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19,1%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37592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61,0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61,53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П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900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557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61,9%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1,6%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8,6%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31644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55,6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56,81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С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926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545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58,9%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0,7%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6,1%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29689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51,1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54,48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Казань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5212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3275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62,8%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3,0%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8,8%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182665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54,4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55,78</a:t>
                      </a:r>
                    </a:p>
                  </a:txBody>
                  <a:tcPr marL="6782" marR="6782" marT="67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7494"/>
            <a:ext cx="7313612" cy="857250"/>
          </a:xfrm>
        </p:spPr>
        <p:txBody>
          <a:bodyPr/>
          <a:lstStyle/>
          <a:p>
            <a:pPr algn="ctr"/>
            <a:r>
              <a:rPr lang="ru-RU" sz="3200" dirty="0" smtClean="0"/>
              <a:t>Математика 2017 </a:t>
            </a:r>
            <a:br>
              <a:rPr lang="ru-RU" sz="3200" dirty="0" smtClean="0"/>
            </a:br>
            <a:r>
              <a:rPr lang="ru-RU" sz="3200" dirty="0" smtClean="0"/>
              <a:t>базовый уровень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674833"/>
              </p:ext>
            </p:extLst>
          </p:nvPr>
        </p:nvGraphicFramePr>
        <p:xfrm>
          <a:off x="467547" y="1203594"/>
          <a:ext cx="8208909" cy="3600399"/>
        </p:xfrm>
        <a:graphic>
          <a:graphicData uri="http://schemas.openxmlformats.org/drawingml/2006/table">
            <a:tbl>
              <a:tblPr/>
              <a:tblGrid>
                <a:gridCol w="683173"/>
                <a:gridCol w="509668"/>
                <a:gridCol w="509668"/>
                <a:gridCol w="509668"/>
                <a:gridCol w="412072"/>
                <a:gridCol w="509668"/>
                <a:gridCol w="412072"/>
                <a:gridCol w="509668"/>
                <a:gridCol w="412072"/>
                <a:gridCol w="509668"/>
                <a:gridCol w="412072"/>
                <a:gridCol w="509668"/>
                <a:gridCol w="759080"/>
                <a:gridCol w="509668"/>
                <a:gridCol w="509668"/>
                <a:gridCol w="531356"/>
              </a:tblGrid>
              <a:tr h="851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Район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Кол-во выпускников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Кол-во участников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% участия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"2"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"3"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"4"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"5"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Успеваемость%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Качество%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Средняя оценка 2017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Средняя оценка 2016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А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51,3%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0,4%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46,0%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99,6%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89,3%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Н-С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879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467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53,1%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9,9%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220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47,1%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90,1%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К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299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66,3%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0,7%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19,1%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46,5%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101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33,8%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99,3%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80,3%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М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690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66,5%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10,2%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200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43,6%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46,2%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89,8%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В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929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384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41,3%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0,5%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11,2%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176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45,8%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163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42,4%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88,3%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П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900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427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47,4%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12,6%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191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44,7%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182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42,6%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87,4%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4,1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С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926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423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45,7%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10,6%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43,3%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195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46,1%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89,4%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4,4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4,2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Казань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5212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2683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51,5%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0,2%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315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11,7%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1212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/>
                        </a:rPr>
                        <a:t>45,2%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1151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42,9%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99,8%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88,1%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Arial"/>
                        </a:rPr>
                        <a:t>4,3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4,0</a:t>
                      </a:r>
                    </a:p>
                  </a:txBody>
                  <a:tcPr marL="5797" marR="5797" marT="5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4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90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4"/>
            <a:ext cx="6858000" cy="93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814" eaLnBrk="1" hangingPunct="1"/>
            <a:r>
              <a:rPr lang="ru-RU" altLang="ru-RU" sz="1400" b="1" dirty="0" smtClean="0">
                <a:solidFill>
                  <a:srgbClr val="FFFFFF"/>
                </a:solidFill>
              </a:rPr>
              <a:t>Результаты </a:t>
            </a:r>
            <a:r>
              <a:rPr lang="ru-RU" altLang="ru-RU" sz="1400" b="1" dirty="0" err="1" smtClean="0">
                <a:solidFill>
                  <a:srgbClr val="FFFFFF"/>
                </a:solidFill>
              </a:rPr>
              <a:t>егэ</a:t>
            </a:r>
            <a:r>
              <a:rPr lang="ru-RU" altLang="ru-RU" sz="1400" b="1" dirty="0" smtClean="0">
                <a:solidFill>
                  <a:srgbClr val="FFFFFF"/>
                </a:solidFill>
              </a:rPr>
              <a:t> В СРАВНЕНИИ </a:t>
            </a:r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814" eaLnBrk="1" hangingPunct="1"/>
            <a:r>
              <a:rPr lang="ru-RU" altLang="ru-RU" sz="2100" b="1" dirty="0">
                <a:solidFill>
                  <a:srgbClr val="FFFFFF"/>
                </a:solidFill>
              </a:rPr>
              <a:t>РЕЗУЛЬТАТЫ ЕГЭ В </a:t>
            </a:r>
            <a:r>
              <a:rPr lang="ru-RU" altLang="ru-RU" sz="2100" b="1" dirty="0" err="1" smtClean="0">
                <a:solidFill>
                  <a:srgbClr val="FFFFFF"/>
                </a:solidFill>
              </a:rPr>
              <a:t>СрЕЗУЛЬТАТЫ</a:t>
            </a:r>
            <a:r>
              <a:rPr lang="ru-RU" altLang="ru-RU" sz="2100" b="1" dirty="0" smtClean="0">
                <a:solidFill>
                  <a:srgbClr val="FFFFFF"/>
                </a:solidFill>
              </a:rPr>
              <a:t> РАВНЕНИИ </a:t>
            </a:r>
            <a:r>
              <a:rPr lang="ru-RU" altLang="ru-RU" sz="2100" b="1" dirty="0">
                <a:solidFill>
                  <a:srgbClr val="FFFFFF"/>
                </a:solidFill>
              </a:rPr>
              <a:t>С РТ И РФ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29"/>
            <a:ext cx="138388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3" tIns="34289" rIns="68493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52238"/>
              </p:ext>
            </p:extLst>
          </p:nvPr>
        </p:nvGraphicFramePr>
        <p:xfrm>
          <a:off x="827583" y="607206"/>
          <a:ext cx="7886114" cy="401283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948298"/>
                <a:gridCol w="2468908"/>
                <a:gridCol w="2468908"/>
              </a:tblGrid>
              <a:tr h="36576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Средний балл по результатам участия в ЕГЭ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850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55,78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54,99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850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918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56,96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56,7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85420" y="1482897"/>
            <a:ext cx="138388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493" tIns="34289" rIns="68493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4814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79914"/>
              </p:ext>
            </p:extLst>
          </p:nvPr>
        </p:nvGraphicFramePr>
        <p:xfrm>
          <a:off x="4399984" y="5776111"/>
          <a:ext cx="244024" cy="308610"/>
        </p:xfrm>
        <a:graphic>
          <a:graphicData uri="http://schemas.openxmlformats.org/drawingml/2006/table">
            <a:tbl>
              <a:tblPr/>
              <a:tblGrid>
                <a:gridCol w="244024"/>
              </a:tblGrid>
              <a:tr h="30861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100" b="1" dirty="0" smtClean="0">
                <a:solidFill>
                  <a:srgbClr val="006666"/>
                </a:solidFill>
                <a:latin typeface="Verdana"/>
              </a:rPr>
              <a:t>Доля 100-балльников, %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98551831"/>
              </p:ext>
            </p:extLst>
          </p:nvPr>
        </p:nvGraphicFramePr>
        <p:xfrm>
          <a:off x="1370013" y="1370013"/>
          <a:ext cx="7234236" cy="1982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559"/>
                <a:gridCol w="1808559"/>
                <a:gridCol w="1808559"/>
                <a:gridCol w="1808559"/>
              </a:tblGrid>
              <a:tr h="800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Доля участников ЕГЭ, 100 баллов, (%)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Казань, </a:t>
                      </a:r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Казань, </a:t>
                      </a:r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Математика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0754">
                <a:tc>
                  <a:txBody>
                    <a:bodyPr/>
                    <a:lstStyle/>
                    <a:p>
                      <a:pPr algn="ctr" fontAlgn="ctr"/>
                      <a:endParaRPr lang="ru-RU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Физика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37909" y="1370410"/>
            <a:ext cx="45719" cy="30861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12366</TotalTime>
  <Words>1251</Words>
  <Application>Microsoft Office PowerPoint</Application>
  <PresentationFormat>Экран (16:9)</PresentationFormat>
  <Paragraphs>829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Презентация 'День открытых дверей'</vt:lpstr>
      <vt:lpstr>1_Презентация 'День открытых дверей'</vt:lpstr>
      <vt:lpstr>Презентация PowerPoint</vt:lpstr>
      <vt:lpstr>Сравнительные результаты ОГЭ(средняя оценка)</vt:lpstr>
      <vt:lpstr>Математика ОГЭ 2017</vt:lpstr>
      <vt:lpstr>Физика ОГЭ 2017</vt:lpstr>
      <vt:lpstr>Доля выпускников 9 классов,  не набравших минимальный балл </vt:lpstr>
      <vt:lpstr>Математика ЕГЭ 2017 профиль</vt:lpstr>
      <vt:lpstr>Математика 2017  базовый уровень</vt:lpstr>
      <vt:lpstr>Презентация PowerPoint</vt:lpstr>
      <vt:lpstr>Доля 100-балльников, %</vt:lpstr>
      <vt:lpstr>ДОЛЯ ВЫСОКОБАЛЛЬНЫХ РАБОТ</vt:lpstr>
      <vt:lpstr>Рейтинг по результатам ЕГЭ  по математике</vt:lpstr>
      <vt:lpstr>Физика 2017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GYPNORION</cp:lastModifiedBy>
  <cp:revision>547</cp:revision>
  <cp:lastPrinted>2013-09-09T08:13:28Z</cp:lastPrinted>
  <dcterms:created xsi:type="dcterms:W3CDTF">2011-01-19T10:29:57Z</dcterms:created>
  <dcterms:modified xsi:type="dcterms:W3CDTF">2017-08-25T06:38:10Z</dcterms:modified>
</cp:coreProperties>
</file>